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B7566-5CEF-4AF0-9E7E-F768C35DC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lecture 15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CF9B97-4C90-40E8-BAD8-EBDEF765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807" y="4559137"/>
            <a:ext cx="10993546" cy="5903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4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9A388-66DE-44B9-AFD1-4ED5B9C7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302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Нейронные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03DC5-67B9-4B9F-A260-6B8BC974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1" y="1890745"/>
            <a:ext cx="11121895" cy="17203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Classification with Neural networks</a:t>
            </a:r>
            <a:r>
              <a:rPr lang="ru-RU" dirty="0"/>
              <a:t>:</a:t>
            </a:r>
            <a:endParaRPr lang="en-US" dirty="0"/>
          </a:p>
          <a:p>
            <a:r>
              <a:rPr lang="en-US" dirty="0"/>
              <a:t>Feedforward neural networks </a:t>
            </a:r>
          </a:p>
          <a:p>
            <a:r>
              <a:rPr lang="en-US" dirty="0"/>
              <a:t>Convolutional neural networks </a:t>
            </a:r>
          </a:p>
          <a:p>
            <a:r>
              <a:rPr lang="en-US" dirty="0"/>
              <a:t>Recurrent neural networks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C4BEF-B1EE-437B-882D-3A30A3B7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26" y="3675054"/>
            <a:ext cx="4133421" cy="29948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56737-BE0F-4D51-AF50-6DDAFB1D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62" y="4228763"/>
            <a:ext cx="5365658" cy="2254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A0E658-7C63-455A-8167-FA238A96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5661"/>
            <a:ext cx="4647555" cy="17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E318C-39D8-4A68-B276-7B91F165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64066"/>
            <a:ext cx="11029616" cy="6123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Binary classification of texts and comments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7D89E-59E8-4417-8C0B-6D2A719E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8" y="2080470"/>
            <a:ext cx="11166190" cy="2088858"/>
          </a:xfrm>
        </p:spPr>
        <p:txBody>
          <a:bodyPr/>
          <a:lstStyle/>
          <a:p>
            <a:r>
              <a:rPr lang="en-US" dirty="0"/>
              <a:t>The text data is divided into training 80% and test 20%. </a:t>
            </a:r>
          </a:p>
          <a:p>
            <a:r>
              <a:rPr lang="en-US" dirty="0"/>
              <a:t>Normalization and vectorization of text data. </a:t>
            </a:r>
          </a:p>
          <a:p>
            <a:r>
              <a:rPr lang="en-US" dirty="0"/>
              <a:t>Application of machine learning algorithms. </a:t>
            </a:r>
          </a:p>
          <a:p>
            <a:r>
              <a:rPr lang="en-US" dirty="0"/>
              <a:t>Use of metrics, accuracy, precision, recall and F-measure ROC curves are plotted.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26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6C80E-11A7-40B8-8847-3E1EE88A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38898"/>
            <a:ext cx="11029616" cy="67111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metrics </a:t>
            </a:r>
            <a:r>
              <a:rPr lang="ru-RU" dirty="0">
                <a:solidFill>
                  <a:srgbClr val="FFC000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Russian texts</a:t>
            </a:r>
            <a:r>
              <a:rPr lang="ru-RU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F0EE6B-ACAA-44E2-A221-FE0351A7C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591" y="2115029"/>
            <a:ext cx="5586429" cy="374887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27C87-B94C-486A-9979-33D34C9F7C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6438114" y="2267583"/>
            <a:ext cx="4928969" cy="359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3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32592-1050-4924-BEA8-580C830E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4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metrics </a:t>
            </a:r>
            <a:r>
              <a:rPr lang="ru-RU" dirty="0">
                <a:solidFill>
                  <a:srgbClr val="FFC000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Russian comments</a:t>
            </a:r>
            <a:r>
              <a:rPr lang="ru-RU" dirty="0">
                <a:solidFill>
                  <a:srgbClr val="FFC000"/>
                </a:solidFill>
              </a:rPr>
              <a:t>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2F4C41-E00F-405E-ACE5-C478635CC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038611"/>
            <a:ext cx="5282713" cy="408546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CE70C-8E73-41AE-B869-7EFDE257999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6328095" y="2254627"/>
            <a:ext cx="5282713" cy="368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80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25EE-A76E-48E0-8010-D108550B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702156"/>
            <a:ext cx="11316749" cy="791084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FFC000"/>
                </a:solidFill>
              </a:rPr>
              <a:t>Classification metrics </a:t>
            </a:r>
            <a:r>
              <a:rPr lang="ru-RU" sz="2500" dirty="0">
                <a:solidFill>
                  <a:srgbClr val="FFC000"/>
                </a:solidFill>
              </a:rPr>
              <a:t>(</a:t>
            </a:r>
            <a:r>
              <a:rPr lang="en-US" sz="2500" dirty="0">
                <a:solidFill>
                  <a:srgbClr val="FFC000"/>
                </a:solidFill>
              </a:rPr>
              <a:t>Kazakh texts</a:t>
            </a:r>
            <a:r>
              <a:rPr lang="ru-RU" sz="25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43D3B9-BF4F-443F-A5C7-6927D0940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160778"/>
            <a:ext cx="5888224" cy="399506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E51CD6-7320-42D3-8027-54BD596438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2660"/>
          <a:stretch/>
        </p:blipFill>
        <p:spPr bwMode="auto">
          <a:xfrm>
            <a:off x="6809756" y="2276548"/>
            <a:ext cx="5010332" cy="3879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61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DB650-7055-4919-99B4-E93A9468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855677"/>
            <a:ext cx="11029616" cy="57884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Classification metrics </a:t>
            </a:r>
            <a:r>
              <a:rPr lang="ru-RU" sz="2400" dirty="0">
                <a:solidFill>
                  <a:srgbClr val="FFC000"/>
                </a:solidFill>
              </a:rPr>
              <a:t>(</a:t>
            </a:r>
            <a:r>
              <a:rPr lang="en-US" sz="2400" dirty="0">
                <a:solidFill>
                  <a:srgbClr val="FFC000"/>
                </a:solidFill>
              </a:rPr>
              <a:t>Kazakh comments</a:t>
            </a:r>
            <a:r>
              <a:rPr lang="ru-RU" sz="24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E52243-9F96-47C7-AEA0-26F40281F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142438"/>
            <a:ext cx="5807731" cy="385988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F9884-E718-4BBF-AA88-9CF6B199C4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/>
          <a:stretch/>
        </p:blipFill>
        <p:spPr bwMode="auto">
          <a:xfrm>
            <a:off x="6638490" y="2142438"/>
            <a:ext cx="5181598" cy="3859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77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0CCE2-F290-4B8D-948C-39470624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metrics with CNN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CF81C3-76A1-42C3-83BC-C568A25BC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80" y="2525838"/>
            <a:ext cx="6326358" cy="312834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361F4-6FF3-4432-8DFC-6FF4B3D4BC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257" y="2525838"/>
            <a:ext cx="4730220" cy="3128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7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DEA82-A293-4099-94F9-12EDFE4D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62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metrics with LSTM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FADAD2-F7DF-45F7-B8F3-C18396B3B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66" y="2357302"/>
            <a:ext cx="6131659" cy="321148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CCAF9-554E-4AF6-BE6D-88E726F908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7788" y="2357301"/>
            <a:ext cx="4743020" cy="321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0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C0860-B7C3-4273-B405-8569F015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591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Multiclass classification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6665B-B93B-4154-B657-9B4432FD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43" y="1913285"/>
            <a:ext cx="11190913" cy="1361800"/>
          </a:xfrm>
        </p:spPr>
        <p:txBody>
          <a:bodyPr/>
          <a:lstStyle/>
          <a:p>
            <a:r>
              <a:rPr lang="en-US" dirty="0"/>
              <a:t>The extended database of texts contains many sources, both news portals and social networks and social groups. The database contains 97 thousand texts. </a:t>
            </a:r>
          </a:p>
          <a:p>
            <a:r>
              <a:rPr lang="en-US" dirty="0"/>
              <a:t>A lot of texts were not tagged by language group. For the markup of the texts, I used the Google translate </a:t>
            </a:r>
            <a:r>
              <a:rPr lang="en-US" dirty="0" err="1"/>
              <a:t>api</a:t>
            </a:r>
            <a:r>
              <a:rPr lang="en-US" dirty="0"/>
              <a:t>, which well defines the source language of the texts.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C5320-8ED0-4339-AF3C-4CBE4DD0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23" y="3275085"/>
            <a:ext cx="7923264" cy="35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218B4-4F31-4732-8ECC-54E39092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7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Russian texts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00F118-53D7-417D-9825-FF654AA5F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94" y="2050569"/>
            <a:ext cx="11085909" cy="41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6032A-6ACB-4B77-B40E-5D3D270D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98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Data analysis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ED316-2F9F-48FC-98ED-D4E2A6B6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4" y="2180496"/>
            <a:ext cx="11232858" cy="3331071"/>
          </a:xfrm>
        </p:spPr>
        <p:txBody>
          <a:bodyPr/>
          <a:lstStyle/>
          <a:p>
            <a:r>
              <a:rPr lang="en-US" dirty="0"/>
              <a:t>In recent years, the development of the Internet has led to a significant increase in the number of news sites and social networks describing various events in the world. </a:t>
            </a:r>
          </a:p>
          <a:p>
            <a:r>
              <a:rPr lang="en-US" dirty="0"/>
              <a:t>People actively share their opinions and comments on various topics such as politics, economics, security, sports, etc. </a:t>
            </a:r>
          </a:p>
          <a:p>
            <a:r>
              <a:rPr lang="en-US" dirty="0"/>
              <a:t>The result is a huge amount of unstructured information available. It is impossible to track and analyze manually such volumes of information. </a:t>
            </a:r>
          </a:p>
          <a:p>
            <a:r>
              <a:rPr lang="en-US" dirty="0"/>
              <a:t>Analyzing Big Data requires building an analytical platform that includes statistical indicators and uses machine learning algorithms.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90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059A-1EAD-410A-A114-5AE9C9F6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6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Texts processing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EA321-8E31-4E92-BC0E-8AC7C62A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138124"/>
          </a:xfrm>
        </p:spPr>
        <p:txBody>
          <a:bodyPr/>
          <a:lstStyle/>
          <a:p>
            <a:r>
              <a:rPr lang="en-US" dirty="0"/>
              <a:t>In this case, a multi-class classification is performed. </a:t>
            </a:r>
          </a:p>
          <a:p>
            <a:r>
              <a:rPr lang="en-US" dirty="0"/>
              <a:t>Three classes are used: positive, neutral, and negative. </a:t>
            </a:r>
          </a:p>
          <a:p>
            <a:r>
              <a:rPr lang="en-US" dirty="0"/>
              <a:t>In sentiment-tagged data, there is a large gap in the number of class labels, which critically distorts the results. </a:t>
            </a:r>
          </a:p>
          <a:p>
            <a:r>
              <a:rPr lang="en-US" dirty="0"/>
              <a:t>For this, the classes are balanced: Random oversampling, Random </a:t>
            </a:r>
            <a:r>
              <a:rPr lang="en-US" dirty="0" err="1"/>
              <a:t>undersampling</a:t>
            </a:r>
            <a:r>
              <a:rPr lang="en-US" dirty="0"/>
              <a:t>, SMOTE and others. </a:t>
            </a:r>
          </a:p>
          <a:p>
            <a:r>
              <a:rPr lang="en-US" dirty="0"/>
              <a:t>Random oversampling and Random </a:t>
            </a:r>
            <a:r>
              <a:rPr lang="en-US" dirty="0" err="1"/>
              <a:t>undersampling</a:t>
            </a:r>
            <a:r>
              <a:rPr lang="en-US" dirty="0"/>
              <a:t> simply copies the data to the largest class, or shrinks it to the smallest class.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0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788C5-AC2A-4C3C-AE13-872AE597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81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Multiclass classification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6A5D9E-68A5-4BFB-BA21-6F2CBACD0D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65" y="2072167"/>
            <a:ext cx="5700943" cy="45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0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FB29-FC38-4470-B8AB-3B3CD24D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6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Naïve Bayes classifier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F25366-E031-49B6-B8BD-C73B875B4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15" y="1879057"/>
            <a:ext cx="8631112" cy="34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BBEC4-02B7-453C-A1ED-A308EBFB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45386"/>
            <a:ext cx="4015625" cy="17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F1B75-9BB9-4AB1-937A-E7F71AAB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10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support vector machine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3561A0E-8D10-4B6F-86D7-78C2EF7D1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25" y="1929555"/>
            <a:ext cx="8377533" cy="33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991EA-0226-40D7-BEC3-C535163E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458" y="4762557"/>
            <a:ext cx="4381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7E70E-E9EE-4112-AD90-B0C9F064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3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Logistic regression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8A92D1-BD2F-4279-BD34-3142D4BB4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52" y="1862443"/>
            <a:ext cx="9266491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75DEF-ACB9-4E40-91C9-38C15A1C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997" y="4936527"/>
            <a:ext cx="4448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1BEE-1458-401C-9947-E5F9286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78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K-nearest neighbors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AEB6AFB-7662-4D93-9938-D31872F75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4" y="1862444"/>
            <a:ext cx="9266491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C7CF2-A023-4620-AB3B-6D419AB4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39" y="4964420"/>
            <a:ext cx="4362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D75C7-148C-4E1E-82F5-3C47753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558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Decision tree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02AC81F-1EB4-464A-BC12-C2A2F2324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0" y="1921166"/>
            <a:ext cx="9266491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45128-A7B0-45D7-99DA-00A3303B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05" y="4991100"/>
            <a:ext cx="4533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0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034A1-91B0-4B49-B318-2E06C1CF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62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Random forest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C0D2389-8180-455A-AE4A-DD1580F05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94" y="1904388"/>
            <a:ext cx="9308711" cy="36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996A5-B214-42CF-BD29-593B2469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12" y="4978485"/>
            <a:ext cx="4138656" cy="17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46FF0-E461-4346-A59E-D5391DD5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3732"/>
            <a:ext cx="11029616" cy="6627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Gradient boosting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3BBF4D0-8BB8-4EA3-9D5F-8DC6C9B08F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09" y="1828887"/>
            <a:ext cx="9166097" cy="36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4E3D79-3F97-4ED0-A88B-D16C6664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57" y="4895775"/>
            <a:ext cx="44291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42AE7-F57B-47A5-B40D-34CA3052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75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Metrics with oversampling (Naïve Bayes)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53ACDE9-FD5C-4C8A-88E9-BF7D601BC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14" y="1828800"/>
            <a:ext cx="9324875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9C5B00-6BD0-4128-AD7E-21388421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51" y="4961754"/>
            <a:ext cx="43148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0BCCD-89BD-44FD-8FA4-369A4E56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833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Data analysis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CB949-BECA-40F4-9682-20448DBE3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5" y="2054661"/>
            <a:ext cx="11264063" cy="2391504"/>
          </a:xfrm>
        </p:spPr>
        <p:txBody>
          <a:bodyPr/>
          <a:lstStyle/>
          <a:p>
            <a:r>
              <a:rPr lang="en-US" dirty="0"/>
              <a:t>The most essential is the attitude of people to important events, an understanding of how the perception of various events and the interaction of users with each other occurs. </a:t>
            </a:r>
          </a:p>
          <a:p>
            <a:r>
              <a:rPr lang="en-US" dirty="0"/>
              <a:t>Such an analysis will identify the most important issues to which government agencies should pay more attention.</a:t>
            </a:r>
          </a:p>
          <a:p>
            <a:r>
              <a:rPr lang="en-US" dirty="0"/>
              <a:t>In Kazakhstan, publications of texts and user comments are presented on such popular news portals as Zakon.kz, Nur.kz, Vlast.kz, Tengrinews.kz, etc. and on social networks: VK, Facebook, Twitter and Instagram.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83954-BDB3-4669-A275-CDB9521C4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5" y="4541221"/>
            <a:ext cx="3741490" cy="2092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32E6A-5DDC-4E8F-883E-B3738DC2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09" y="4541221"/>
            <a:ext cx="2031580" cy="2271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9BAE48-1EEF-46EB-82B7-BEF5A1B8C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2" y="4735844"/>
            <a:ext cx="2697585" cy="18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EF99-4177-46EC-9317-C42C5DF2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14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Support vector machine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6A593-4D9D-4C01-9D47-4C816AC58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72" y="1753388"/>
            <a:ext cx="9324875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5363E-FE7D-493C-8188-B2572CD8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01" y="4962525"/>
            <a:ext cx="43338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DD740-637D-4559-938E-37FF1297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Random forest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A793343-521F-4FF2-A59F-72445F8A6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81" y="1884289"/>
            <a:ext cx="9324875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E90CAA-F32B-4B5C-9429-D688D419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06" y="5040312"/>
            <a:ext cx="43624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746F4-61BA-4D24-9321-29CF6DDB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8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with feedforward NN (TF-IDF)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8CF9EC8-254E-4DB8-BC13-DBC1C4005E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210" y="2047240"/>
          <a:ext cx="1129157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287">
                  <a:extLst>
                    <a:ext uri="{9D8B030D-6E8A-4147-A177-3AD203B41FA5}">
                      <a16:colId xmlns:a16="http://schemas.microsoft.com/office/drawing/2014/main" val="574730226"/>
                    </a:ext>
                  </a:extLst>
                </a:gridCol>
                <a:gridCol w="2629345">
                  <a:extLst>
                    <a:ext uri="{9D8B030D-6E8A-4147-A177-3AD203B41FA5}">
                      <a16:colId xmlns:a16="http://schemas.microsoft.com/office/drawing/2014/main" val="3018263243"/>
                    </a:ext>
                  </a:extLst>
                </a:gridCol>
                <a:gridCol w="2258316">
                  <a:extLst>
                    <a:ext uri="{9D8B030D-6E8A-4147-A177-3AD203B41FA5}">
                      <a16:colId xmlns:a16="http://schemas.microsoft.com/office/drawing/2014/main" val="137140680"/>
                    </a:ext>
                  </a:extLst>
                </a:gridCol>
                <a:gridCol w="2111633">
                  <a:extLst>
                    <a:ext uri="{9D8B030D-6E8A-4147-A177-3AD203B41FA5}">
                      <a16:colId xmlns:a16="http://schemas.microsoft.com/office/drawing/2014/main" val="922416573"/>
                    </a:ext>
                  </a:extLst>
                </a:gridCol>
                <a:gridCol w="2404998">
                  <a:extLst>
                    <a:ext uri="{9D8B030D-6E8A-4147-A177-3AD203B41FA5}">
                      <a16:colId xmlns:a16="http://schemas.microsoft.com/office/drawing/2014/main" val="1423549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Accuracy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Unbalanced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Random oversampling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SMOTE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Random 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undersampling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Train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0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Test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14266"/>
                  </a:ext>
                </a:extLst>
              </a:tr>
            </a:tbl>
          </a:graphicData>
        </a:graphic>
      </p:graphicFrame>
      <p:pic>
        <p:nvPicPr>
          <p:cNvPr id="17410" name="Picture 2">
            <a:extLst>
              <a:ext uri="{FF2B5EF4-FFF2-40B4-BE49-F238E27FC236}">
                <a16:creationId xmlns:a16="http://schemas.microsoft.com/office/drawing/2014/main" id="{B64C7DFA-4BE2-46ED-97DF-38619AFF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34" y="3740878"/>
            <a:ext cx="3733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25E72E90-4D35-4E64-B833-F66A32F1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16" y="3740878"/>
            <a:ext cx="3733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26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DF09F-FA35-49A6-AE20-67721169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10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Classification with CNN (TF-IDF)</a:t>
            </a: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6E2875E-A12D-436B-BED9-55F9576D52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57064788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11622230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78361619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765892107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656338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Accuracy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Unbalanced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Random oversampling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SMOTE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Random 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undersampling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Train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2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Test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98447"/>
                  </a:ext>
                </a:extLst>
              </a:tr>
            </a:tbl>
          </a:graphicData>
        </a:graphic>
      </p:graphicFrame>
      <p:pic>
        <p:nvPicPr>
          <p:cNvPr id="18434" name="Picture 2">
            <a:extLst>
              <a:ext uri="{FF2B5EF4-FFF2-40B4-BE49-F238E27FC236}">
                <a16:creationId xmlns:a16="http://schemas.microsoft.com/office/drawing/2014/main" id="{2D8B4733-6158-43F1-8749-B44567FF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4" y="3762486"/>
            <a:ext cx="4158755" cy="29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4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3474-A3B6-4C1A-BE4F-EBFBC5B6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Data processing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E018F-9578-4F95-93C0-9882984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80" y="2063050"/>
            <a:ext cx="11196951" cy="1997221"/>
          </a:xfrm>
        </p:spPr>
        <p:txBody>
          <a:bodyPr/>
          <a:lstStyle/>
          <a:p>
            <a:r>
              <a:rPr lang="en-US" dirty="0"/>
              <a:t>The first step was data cleaning. </a:t>
            </a:r>
          </a:p>
          <a:p>
            <a:r>
              <a:rPr lang="en-US" dirty="0"/>
              <a:t>The second step was stemming.</a:t>
            </a:r>
          </a:p>
          <a:p>
            <a:r>
              <a:rPr lang="en-US" dirty="0"/>
              <a:t>For Russian words, </a:t>
            </a:r>
            <a:r>
              <a:rPr lang="en-US" dirty="0" err="1"/>
              <a:t>SnowballStemmer</a:t>
            </a:r>
            <a:r>
              <a:rPr lang="en-US" dirty="0"/>
              <a:t> from the NKTL library in the Python programming language was used. </a:t>
            </a:r>
          </a:p>
          <a:p>
            <a:r>
              <a:rPr lang="en-US" dirty="0"/>
              <a:t>For Kazakh words - </a:t>
            </a:r>
            <a:r>
              <a:rPr lang="en-US" dirty="0" err="1"/>
              <a:t>Kazakh_Stemmer</a:t>
            </a:r>
            <a:r>
              <a:rPr lang="en-US" dirty="0"/>
              <a:t>, which uses the base of suffixes and endings of the Kazakh language.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CAC397-5C9C-4A9E-BE98-3B09CD004E88}"/>
              </a:ext>
            </a:extLst>
          </p:cNvPr>
          <p:cNvSpPr/>
          <p:nvPr/>
        </p:nvSpPr>
        <p:spPr>
          <a:xfrm>
            <a:off x="5135460" y="4101507"/>
            <a:ext cx="1921080" cy="83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Preprocessing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909F91-9E88-4653-A0FD-1557CA0DFF00}"/>
              </a:ext>
            </a:extLst>
          </p:cNvPr>
          <p:cNvSpPr/>
          <p:nvPr/>
        </p:nvSpPr>
        <p:spPr>
          <a:xfrm>
            <a:off x="2022445" y="5513291"/>
            <a:ext cx="2042719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Remove extra characters and punctuation marks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E555A1-1456-4943-B6AB-5906FA09F1A1}"/>
              </a:ext>
            </a:extLst>
          </p:cNvPr>
          <p:cNvSpPr/>
          <p:nvPr/>
        </p:nvSpPr>
        <p:spPr>
          <a:xfrm>
            <a:off x="5135460" y="5513291"/>
            <a:ext cx="1921080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Remove 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stop words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FA0620-0CD8-4613-8A61-E2EEDDA75B0D}"/>
              </a:ext>
            </a:extLst>
          </p:cNvPr>
          <p:cNvSpPr/>
          <p:nvPr/>
        </p:nvSpPr>
        <p:spPr>
          <a:xfrm>
            <a:off x="8005987" y="5513291"/>
            <a:ext cx="1921080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Stemming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2062D9-D9CB-4E91-A2A4-5D4DBBCC4C0B}"/>
              </a:ext>
            </a:extLst>
          </p:cNvPr>
          <p:cNvCxnSpPr>
            <a:stCxn id="4" idx="1"/>
            <a:endCxn id="5" idx="0"/>
          </p:cNvCxnSpPr>
          <p:nvPr/>
        </p:nvCxnSpPr>
        <p:spPr>
          <a:xfrm flipH="1">
            <a:off x="3043805" y="4519063"/>
            <a:ext cx="2091655" cy="99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E705993-2EF5-4BA6-B8F9-D7D6F20105E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096000" y="4936618"/>
            <a:ext cx="0" cy="57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892EE1D-41F7-4414-85E2-BEEC9D8E12C8}"/>
              </a:ext>
            </a:extLst>
          </p:cNvPr>
          <p:cNvCxnSpPr>
            <a:stCxn id="4" idx="3"/>
            <a:endCxn id="7" idx="0"/>
          </p:cNvCxnSpPr>
          <p:nvPr/>
        </p:nvCxnSpPr>
        <p:spPr>
          <a:xfrm>
            <a:off x="7056540" y="4519063"/>
            <a:ext cx="1909987" cy="99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616BE-36AF-4E33-835F-4B1F188A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302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Text vectorization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5A2FB-7B8F-4356-AD43-FA176B4B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72" y="2059160"/>
            <a:ext cx="11029615" cy="2441838"/>
          </a:xfrm>
        </p:spPr>
        <p:txBody>
          <a:bodyPr/>
          <a:lstStyle/>
          <a:p>
            <a:r>
              <a:rPr lang="en-US" dirty="0"/>
              <a:t>Text vectorization. </a:t>
            </a:r>
          </a:p>
          <a:p>
            <a:r>
              <a:rPr lang="en-US" dirty="0"/>
              <a:t>Steps were followed using One-hot encoding, TF-IDF and Word embeddings. </a:t>
            </a:r>
          </a:p>
          <a:p>
            <a:r>
              <a:rPr lang="en-US" dirty="0"/>
              <a:t>One-hot encoding is too simple and not very efficient at present. </a:t>
            </a:r>
          </a:p>
          <a:p>
            <a:r>
              <a:rPr lang="en-US" dirty="0"/>
              <a:t>I do not process data using it. </a:t>
            </a:r>
          </a:p>
          <a:p>
            <a:r>
              <a:rPr lang="en-US" dirty="0"/>
              <a:t>In experiments, I compare the effectiveness of both TF-IDF and Word embeddings (Word2Vec, Glove, </a:t>
            </a:r>
            <a:r>
              <a:rPr lang="en-US" dirty="0" err="1"/>
              <a:t>FastText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341707-9891-4B86-9AFA-18CD4343F1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964" y="4811743"/>
          <a:ext cx="1674512" cy="59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362702" imgH="487818" progId="Equation.DSMT4">
                  <p:embed/>
                </p:oleObj>
              </mc:Choice>
              <mc:Fallback>
                <p:oleObj name="Equation" r:id="rId3" imgW="1362702" imgH="487818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E7341707-9891-4B86-9AFA-18CD4343F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964" y="4811743"/>
                        <a:ext cx="1674512" cy="59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7434F5-8F9F-4F41-9BF5-A70CBD1F2B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0034" y="4798840"/>
          <a:ext cx="20081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008950" imgH="588261" progId="Equation.DSMT4">
                  <p:embed/>
                </p:oleObj>
              </mc:Choice>
              <mc:Fallback>
                <p:oleObj name="Equation" r:id="rId5" imgW="2008950" imgH="588261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97434F5-8F9F-4F41-9BF5-A70CBD1F2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0034" y="4798840"/>
                        <a:ext cx="200818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2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1251-D621-48C9-9619-A4A19D0A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62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Machine learning algorithms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CC09A-B9DA-4706-B51B-3A3280A2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5" y="2071439"/>
            <a:ext cx="11272452" cy="2433449"/>
          </a:xfrm>
        </p:spPr>
        <p:txBody>
          <a:bodyPr/>
          <a:lstStyle/>
          <a:p>
            <a:r>
              <a:rPr lang="en-US" dirty="0"/>
              <a:t>The classification is performed using the most common machine learning algorithms: Naive Bayes classifier, Logistic regression, Support vector machine (SVM), K-nearest neighbors, Decision tree, and Random forest. </a:t>
            </a:r>
          </a:p>
          <a:p>
            <a:r>
              <a:rPr lang="en-US" dirty="0"/>
              <a:t>A naive Bayes classifier is a very simple and efficient vector analysis method that performs as well as other more complex classifiers. This classifier is based on the conditional probability that document d is in class c and uses Bayes formula. For the text analysis model, the following formula is used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4EB506-3799-42BF-9D09-D1A605FC9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056" y="4735657"/>
          <a:ext cx="2147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147560" imgH="644783" progId="Equation.DSMT4">
                  <p:embed/>
                </p:oleObj>
              </mc:Choice>
              <mc:Fallback>
                <p:oleObj name="Equation" r:id="rId3" imgW="2147560" imgH="644783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1A4EB506-3799-42BF-9D09-D1A605FC9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56" y="4735657"/>
                        <a:ext cx="214788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0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E3624-1B43-4106-8301-A3FDC70C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62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Machine learning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4E62A-C7BC-491C-A836-EB8DAE23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848628"/>
          </a:xfrm>
        </p:spPr>
        <p:txBody>
          <a:bodyPr/>
          <a:lstStyle/>
          <a:p>
            <a:r>
              <a:rPr lang="en-US" dirty="0"/>
              <a:t>Support Vector Machine uses a hyperplane that divides a dataset into two classes: positive and negative. This hyperplane is given by the following formula: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33844C-8DCA-4293-8028-61203A21A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4330" y="3171053"/>
          <a:ext cx="3764532" cy="5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598706" imgH="219061" progId="Equation.DSMT4">
                  <p:embed/>
                </p:oleObj>
              </mc:Choice>
              <mc:Fallback>
                <p:oleObj name="Equation" r:id="rId3" imgW="1598706" imgH="219061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D33844C-8DCA-4293-8028-61203A21A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4330" y="3171053"/>
                        <a:ext cx="3764532" cy="5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B85A56-2916-4745-9FFC-9173F42AB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87" y="3828875"/>
            <a:ext cx="3246917" cy="26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5DD48-A135-4014-A6F7-03D6249F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14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Machine learning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7D6C4-C857-4A55-8924-CD8923BE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3992"/>
            <a:ext cx="11029615" cy="727127"/>
          </a:xfrm>
        </p:spPr>
        <p:txBody>
          <a:bodyPr/>
          <a:lstStyle/>
          <a:p>
            <a:r>
              <a:rPr lang="en-US" dirty="0"/>
              <a:t>The K-nearest neighbors algorithm allows you to classify documents using Euclidean space, which determines the distance between two vectors.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AF73E9C-3B93-4523-84FD-E49562A36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8687" y="2865611"/>
          <a:ext cx="2391930" cy="49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370320" imgH="285607" progId="Equation.DSMT4">
                  <p:embed/>
                </p:oleObj>
              </mc:Choice>
              <mc:Fallback>
                <p:oleObj name="Equation" r:id="rId3" imgW="1370320" imgH="285607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EAF73E9C-3B93-4523-84FD-E49562A36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8687" y="2865611"/>
                        <a:ext cx="2391930" cy="49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3ACD3-DFC8-4231-8A6D-687D8CBA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38" y="3429000"/>
            <a:ext cx="5216029" cy="32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7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CAE3-8407-44A1-BF42-604D839D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3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Machine learning algorithms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3DA9B4F4-B586-4342-BBDB-FE88E8167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19" y="2114113"/>
            <a:ext cx="5560161" cy="4167946"/>
          </a:xfrm>
        </p:spPr>
      </p:pic>
    </p:spTree>
    <p:extLst>
      <p:ext uri="{BB962C8B-B14F-4D97-AF65-F5344CB8AC3E}">
        <p14:creationId xmlns:p14="http://schemas.microsoft.com/office/powerpoint/2010/main" val="198827195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33</TotalTime>
  <Words>793</Words>
  <Application>Microsoft Office PowerPoint</Application>
  <PresentationFormat>Широкоэкранный</PresentationFormat>
  <Paragraphs>103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Corbel</vt:lpstr>
      <vt:lpstr>Gill Sans MT</vt:lpstr>
      <vt:lpstr>Wingdings 2</vt:lpstr>
      <vt:lpstr>Дивиденд</vt:lpstr>
      <vt:lpstr>Equation</vt:lpstr>
      <vt:lpstr>The lecture 15</vt:lpstr>
      <vt:lpstr>Data analysis</vt:lpstr>
      <vt:lpstr>Data analysis</vt:lpstr>
      <vt:lpstr>Data processing</vt:lpstr>
      <vt:lpstr>Text vectorization</vt:lpstr>
      <vt:lpstr>Machine learning algorithms</vt:lpstr>
      <vt:lpstr>Machine learning algorithms</vt:lpstr>
      <vt:lpstr>Machine learning algorithms</vt:lpstr>
      <vt:lpstr>Machine learning algorithms</vt:lpstr>
      <vt:lpstr>Нейронные сети</vt:lpstr>
      <vt:lpstr>Binary classification of texts and comments</vt:lpstr>
      <vt:lpstr>Classification metrics (Russian texts)</vt:lpstr>
      <vt:lpstr>Classification metrics (Russian comments)</vt:lpstr>
      <vt:lpstr>Classification metrics (Kazakh texts)</vt:lpstr>
      <vt:lpstr>Classification metrics (Kazakh comments)</vt:lpstr>
      <vt:lpstr>Classification metrics with CNN</vt:lpstr>
      <vt:lpstr>Classification metrics with LSTM</vt:lpstr>
      <vt:lpstr>Multiclass classification</vt:lpstr>
      <vt:lpstr>Russian texts</vt:lpstr>
      <vt:lpstr>Texts processing</vt:lpstr>
      <vt:lpstr>Multiclass classification</vt:lpstr>
      <vt:lpstr>Naïve Bayes classifier</vt:lpstr>
      <vt:lpstr>support vector machine</vt:lpstr>
      <vt:lpstr>Logistic regression</vt:lpstr>
      <vt:lpstr>K-nearest neighbors</vt:lpstr>
      <vt:lpstr>Decision tree</vt:lpstr>
      <vt:lpstr>Random forest</vt:lpstr>
      <vt:lpstr>Gradient boosting</vt:lpstr>
      <vt:lpstr>Metrics with oversampling (Naïve Bayes)</vt:lpstr>
      <vt:lpstr>Support vector machine</vt:lpstr>
      <vt:lpstr>Random forest</vt:lpstr>
      <vt:lpstr>Classification with feedforward NN (TF-IDF)</vt:lpstr>
      <vt:lpstr>Classification with CNN (TF-IDF)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lecture 15</dc:title>
  <dc:creator>Карюкин Владислав</dc:creator>
  <cp:lastModifiedBy>Карюкин Владислав</cp:lastModifiedBy>
  <cp:revision>3</cp:revision>
  <dcterms:created xsi:type="dcterms:W3CDTF">2020-12-02T08:33:28Z</dcterms:created>
  <dcterms:modified xsi:type="dcterms:W3CDTF">2020-12-02T09:06:41Z</dcterms:modified>
</cp:coreProperties>
</file>